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6" r:id="rId4"/>
    <p:sldId id="310" r:id="rId5"/>
    <p:sldId id="311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81" r:id="rId14"/>
    <p:sldId id="267" r:id="rId15"/>
    <p:sldId id="268" r:id="rId16"/>
    <p:sldId id="269" r:id="rId17"/>
    <p:sldId id="270" r:id="rId18"/>
    <p:sldId id="271" r:id="rId19"/>
    <p:sldId id="272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77" r:id="rId28"/>
    <p:sldId id="278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273" r:id="rId45"/>
    <p:sldId id="274" r:id="rId46"/>
    <p:sldId id="303" r:id="rId47"/>
    <p:sldId id="275" r:id="rId48"/>
    <p:sldId id="276" r:id="rId49"/>
    <p:sldId id="305" r:id="rId50"/>
    <p:sldId id="304" r:id="rId51"/>
    <p:sldId id="307" r:id="rId52"/>
    <p:sldId id="308" r:id="rId53"/>
    <p:sldId id="309" r:id="rId54"/>
    <p:sldId id="258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A440A-CF78-42F7-98F6-0B52DE629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7FB90D-A954-4139-A4E2-FD6C978BB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6A0BE8-0ED8-40C9-B2E9-4FB5B10B1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2880DA-6D90-41D3-B46A-37633CDF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1F86D9-F7A6-43D5-9975-C587F999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55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3A5340-508B-4C05-A376-F87676E9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2F7428-1DB7-48A7-B9AF-EB0E7F34C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782694-76F1-40B2-A2CC-C0A0BF09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4C2FA5-FC2F-4711-8006-F4D7B2728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12323F-1C4C-442D-915B-C05BE541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821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AC800CF-FE73-4962-9157-1719AF6EF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04175D-2E3E-46E9-8916-3D7585BC0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956003-4A60-4D2E-9B48-85A1365E6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5F3937-35AB-4470-9C01-F295EE40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EA568C-6328-4FAE-B9DA-22643F4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60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5FDE3-691D-46AE-BA03-D9F663A8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BDC61B-BFD4-4FEA-AFC9-DDD6A7B5D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52A1D7-7EB2-425E-92F9-9F47F231C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A0E8A6-FC88-4C72-AE15-223FD4E7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1E65C8-4569-4647-9C67-79E2916C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697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E3C73-A7E8-4BC8-9067-EB39F4E8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63A2D8-5FD1-43DB-8737-A616EE6E2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7ED498-947E-4651-823A-17E785B27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361A33-4389-4813-9F4F-8ED96404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1822C4-4AD8-43F7-9353-076853BA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94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056EA-1018-42C8-B6C7-E911537B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662C12-12BE-4F20-BFD4-BB97D1D24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9D91E2-B262-482A-AF87-10CA53EB6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8C1594-B40D-44F7-BC12-57061433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B36E59-1E33-4F76-9429-AF4DF2CC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CA65CA-9DA2-42C5-9CF2-42F67E73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21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0BC10-0C10-4FA5-987D-18829F41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CC4E1C-39C5-4694-9313-014D5753C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B5B366-12FE-435F-9784-0B2DC28CF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60A84E-C35B-4AC5-BB5C-B06CDC44C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1F90373-7456-4ABB-B8CF-CF83450EB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0B399F5-1CCD-4DC0-9E6D-8C14AC76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E123630-4385-4D0E-B6B4-384BE7A8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ED58B0-BB78-4A26-8805-B342B1C4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85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B8E227-48B9-4B6A-9F18-C5FC2E79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B8C89B3-5B4A-4814-88FC-CABA0D30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9FFF5F-A7C4-42DA-9BB1-E9889355F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D58129-02C8-412F-9C57-1F869337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7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B6205FD-9276-428E-AE21-0C852791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9F2CB6-CFFA-42FD-BA7A-832F3AC7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DDEA44-B733-428C-A6F5-43FC9C91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53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0F37D-4121-429A-92CA-245E15AFF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708DF6-B0C3-4901-85A6-C52DEADDB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2120EF2-1979-4164-B6D7-57647E08C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8FCC49-B729-4269-85CD-0FE941DE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06D5D1-B5E0-4625-A7DC-315774FE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5FC538-F371-4F27-B096-20F3B110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52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7F774-87D3-45E0-8948-206CDC23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5081D45-3019-48D7-B6A9-7E79421B3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EE12DE-2C45-44A5-A045-6537EAD0E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C9103B-D7CD-46EF-A17C-F1B4040A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1ABF5E-614F-42D1-A77D-FA2FDB14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21E20D-1AD4-4B75-8448-45A60168B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19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7788464-58DA-4AAE-8B5E-826AEADA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AC3FD1-2268-44C1-947A-7ABAB2D27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D53D5E-3FB5-4712-BE6B-8A0BE13BD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6103B-993A-4EC8-B500-644EE259AD1B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CC7CA-6217-449A-AB47-6A305C866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C030F-DE7D-4D27-9D54-4C0E6713F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B19F8-E61D-4E9B-B8C8-CFC7044021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1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lovepik.com/image-361337675/exploring-the-background-of-minecrafts-old-village-houses.html" TargetMode="External"/><Relationship Id="rId3" Type="http://schemas.openxmlformats.org/officeDocument/2006/relationships/hyperlink" Target="https://i-chentsai.innovarad.tw/2019/02/minecraft_worksheet.html" TargetMode="External"/><Relationship Id="rId7" Type="http://schemas.openxmlformats.org/officeDocument/2006/relationships/hyperlink" Target="https://www.4gamers.com.tw/news/detail/54337/after-minecraft-says-no-nft-worlds-vows-to-make-its-own-ga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tshow.tw/article/67517" TargetMode="External"/><Relationship Id="rId5" Type="http://schemas.openxmlformats.org/officeDocument/2006/relationships/hyperlink" Target="https://technews.tw/2019/05/21/minecraft-total-sales-global/" TargetMode="External"/><Relationship Id="rId4" Type="http://schemas.openxmlformats.org/officeDocument/2006/relationships/hyperlink" Target="https://zh.pngtree.com/freebackground/minecraft-island-with-trees-under-a-sky_2773506.html" TargetMode="External"/><Relationship Id="rId9" Type="http://schemas.openxmlformats.org/officeDocument/2006/relationships/hyperlink" Target="https://zh.lovepik.com/image-361412242/majestic-minecraft-castle-amidst-mountainous-landscapes-a-captivating-background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483BC7-EAD9-468B-86CF-059D28B6F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9106" y="4123764"/>
            <a:ext cx="7673788" cy="802621"/>
          </a:xfrm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麥塊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俄羅斯方塊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方塊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ADAE85B-3AF6-4B12-94AD-6CE528563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600" y="4998102"/>
            <a:ext cx="2590800" cy="441044"/>
          </a:xfr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B10907115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邱藝瑄</a:t>
            </a:r>
          </a:p>
        </p:txBody>
      </p:sp>
    </p:spTree>
    <p:extLst>
      <p:ext uri="{BB962C8B-B14F-4D97-AF65-F5344CB8AC3E}">
        <p14:creationId xmlns:p14="http://schemas.microsoft.com/office/powerpoint/2010/main" val="406597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331695" y="440391"/>
            <a:ext cx="11528611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Tetris.java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0DB514-AB7C-4FC7-A3C3-C7AF9C275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463" y="1452234"/>
            <a:ext cx="3286584" cy="35914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78B9E10-EEFA-46F1-9263-9F1D622A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82" y="1452234"/>
            <a:ext cx="3991532" cy="4715533"/>
          </a:xfrm>
          <a:prstGeom prst="rect">
            <a:avLst/>
          </a:prstGeom>
        </p:spPr>
      </p:pic>
      <p:sp>
        <p:nvSpPr>
          <p:cNvPr id="16" name="文字方塊 2">
            <a:extLst>
              <a:ext uri="{FF2B5EF4-FFF2-40B4-BE49-F238E27FC236}">
                <a16:creationId xmlns:a16="http://schemas.microsoft.com/office/drawing/2014/main" id="{BF7B9ACA-6563-438D-B640-EE7FEBBFB1BD}"/>
              </a:ext>
            </a:extLst>
          </p:cNvPr>
          <p:cNvSpPr txBox="1"/>
          <p:nvPr/>
        </p:nvSpPr>
        <p:spPr>
          <a:xfrm>
            <a:off x="8518995" y="1646752"/>
            <a:ext cx="3193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Robot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模擬鍵盤輸入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shift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，切換輸入法。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5A39D49-2F37-47E3-87FC-1B23830FA901}"/>
              </a:ext>
            </a:extLst>
          </p:cNvPr>
          <p:cNvSpPr/>
          <p:nvPr/>
        </p:nvSpPr>
        <p:spPr>
          <a:xfrm>
            <a:off x="887505" y="1709566"/>
            <a:ext cx="3610246" cy="1078458"/>
          </a:xfrm>
          <a:prstGeom prst="roundRect">
            <a:avLst>
              <a:gd name="adj" fmla="val 7277"/>
            </a:avLst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C29EA0E9-5FF0-4574-9ECE-1FA1176602D1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rot="16200000" flipH="1">
            <a:off x="5429468" y="-1027275"/>
            <a:ext cx="352685" cy="5826367"/>
          </a:xfrm>
          <a:prstGeom prst="bentConnector4">
            <a:avLst>
              <a:gd name="adj1" fmla="val -108028"/>
              <a:gd name="adj2" fmla="val 93802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DEF9C419-4583-49B1-B79D-7EBFA919F143}"/>
              </a:ext>
            </a:extLst>
          </p:cNvPr>
          <p:cNvSpPr/>
          <p:nvPr/>
        </p:nvSpPr>
        <p:spPr>
          <a:xfrm>
            <a:off x="917218" y="3167425"/>
            <a:ext cx="3610246" cy="3000342"/>
          </a:xfrm>
          <a:prstGeom prst="roundRect">
            <a:avLst>
              <a:gd name="adj" fmla="val 8131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8169704" y="3478183"/>
            <a:ext cx="35425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不同的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page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對應到不同的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case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page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會根據每頁執行結果而變化：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0.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StartPage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開始遊玩時會先重新宣告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PlayPage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重製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PlayPage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SettingPage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離開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關閉程式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90.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重新宣告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PlayPage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3C32672D-920C-4357-84C4-914F41D5F62A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>
            <a:off x="7814047" y="3247947"/>
            <a:ext cx="355657" cy="1661397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BEEC7B3-64F8-49E9-B1AE-189A6A334EE2}"/>
              </a:ext>
            </a:extLst>
          </p:cNvPr>
          <p:cNvSpPr/>
          <p:nvPr/>
        </p:nvSpPr>
        <p:spPr>
          <a:xfrm>
            <a:off x="4668326" y="1503620"/>
            <a:ext cx="3145721" cy="3540039"/>
          </a:xfrm>
          <a:prstGeom prst="roundRect">
            <a:avLst>
              <a:gd name="adj" fmla="val 8131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8252F281-7966-4FF0-9FF4-7CE7DFD972DF}"/>
              </a:ext>
            </a:extLst>
          </p:cNvPr>
          <p:cNvCxnSpPr>
            <a:cxnSpLocks/>
          </p:cNvCxnSpPr>
          <p:nvPr/>
        </p:nvCxnSpPr>
        <p:spPr>
          <a:xfrm flipV="1">
            <a:off x="4527463" y="4467860"/>
            <a:ext cx="3642241" cy="210055"/>
          </a:xfrm>
          <a:prstGeom prst="bentConnector3">
            <a:avLst>
              <a:gd name="adj1" fmla="val 9528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1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Tetris.java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31C0B4-F24B-42BE-9A80-6834D26EE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00" y="1503620"/>
            <a:ext cx="5381593" cy="4601217"/>
          </a:xfrm>
          <a:prstGeom prst="rect">
            <a:avLst/>
          </a:prstGeom>
        </p:spPr>
      </p:pic>
      <p:sp>
        <p:nvSpPr>
          <p:cNvPr id="16" name="文字方塊 2">
            <a:extLst>
              <a:ext uri="{FF2B5EF4-FFF2-40B4-BE49-F238E27FC236}">
                <a16:creationId xmlns:a16="http://schemas.microsoft.com/office/drawing/2014/main" id="{BF7B9ACA-6563-438D-B640-EE7FEBBFB1BD}"/>
              </a:ext>
            </a:extLst>
          </p:cNvPr>
          <p:cNvSpPr txBox="1"/>
          <p:nvPr/>
        </p:nvSpPr>
        <p:spPr>
          <a:xfrm>
            <a:off x="7582315" y="1886333"/>
            <a:ext cx="319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重製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Playpage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5A39D49-2F37-47E3-87FC-1B23830FA901}"/>
              </a:ext>
            </a:extLst>
          </p:cNvPr>
          <p:cNvSpPr/>
          <p:nvPr/>
        </p:nvSpPr>
        <p:spPr>
          <a:xfrm>
            <a:off x="1416423" y="1597206"/>
            <a:ext cx="4814048" cy="1769025"/>
          </a:xfrm>
          <a:prstGeom prst="roundRect">
            <a:avLst>
              <a:gd name="adj" fmla="val 7277"/>
            </a:avLst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C29EA0E9-5FF0-4574-9ECE-1FA1176602D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6230471" y="2117166"/>
            <a:ext cx="1351844" cy="364553"/>
          </a:xfrm>
          <a:prstGeom prst="bent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DEF9C419-4583-49B1-B79D-7EBFA919F143}"/>
              </a:ext>
            </a:extLst>
          </p:cNvPr>
          <p:cNvSpPr/>
          <p:nvPr/>
        </p:nvSpPr>
        <p:spPr>
          <a:xfrm>
            <a:off x="1331500" y="3491768"/>
            <a:ext cx="5275488" cy="2541479"/>
          </a:xfrm>
          <a:prstGeom prst="roundRect">
            <a:avLst>
              <a:gd name="adj" fmla="val 8131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7271641" y="3821916"/>
            <a:ext cx="3542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hashmap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切換每頁，需要滑鼠移動以及點擊的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method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8252F281-7966-4FF0-9FF4-7CE7DFD972DF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6606988" y="4175859"/>
            <a:ext cx="664653" cy="586649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5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Tetris.java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2D9850-CE11-47BD-A23B-9D825EE5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938" y="1340307"/>
            <a:ext cx="4353533" cy="4963218"/>
          </a:xfrm>
          <a:prstGeom prst="rect">
            <a:avLst/>
          </a:prstGeom>
        </p:spPr>
      </p:pic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6614459" y="1727126"/>
            <a:ext cx="3542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只有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PlayPage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會使用到鍵盤，所以把只放入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PlayPage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method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24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6488953" y="1727126"/>
            <a:ext cx="3542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本身是空的，只有宣告每個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page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通用的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method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，供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hashmap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A4557E-3954-4EC5-A715-02BEB68D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984" y="1727126"/>
            <a:ext cx="4477375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7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1326778" y="1874745"/>
            <a:ext cx="3388658" cy="3108510"/>
          </a:xfrm>
          <a:prstGeom prst="roundRect">
            <a:avLst>
              <a:gd name="adj" fmla="val 6175"/>
            </a:avLst>
          </a:prstGeom>
          <a:solidFill>
            <a:schemeClr val="lt1">
              <a:alpha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主畫面</a:t>
            </a:r>
            <a:r>
              <a:rPr lang="en-US" altLang="zh-TW" sz="6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StartPage</a:t>
            </a:r>
            <a:endParaRPr lang="en-US" altLang="zh-TW" sz="6000" u="sng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916C6FC-670F-43D9-BAB2-DC517D6E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872" y="320191"/>
            <a:ext cx="4833187" cy="5960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3380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StartPage.java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485FCCB-A315-41DB-A14A-AA061EA5C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69" y="1359201"/>
            <a:ext cx="9798862" cy="3347270"/>
          </a:xfrm>
          <a:prstGeom prst="rect">
            <a:avLst/>
          </a:prstGeom>
        </p:spPr>
      </p:pic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1196569" y="4869542"/>
            <a:ext cx="979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宣告背景圖片、以及三個按鈕。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1254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StartPage.java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016D80-D73E-485E-9DEF-550ADF3E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95" y="1287837"/>
            <a:ext cx="9262409" cy="5010271"/>
          </a:xfrm>
          <a:prstGeom prst="rect">
            <a:avLst/>
          </a:prstGeom>
        </p:spPr>
      </p:pic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6096000" y="4197189"/>
            <a:ext cx="4282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畫出背景圖片、以及三個按鈕。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4307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StartPage.java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6167717" y="2296671"/>
            <a:ext cx="4282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回傳給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Tetris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哪個按鈕被按下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B4AED81-A0B7-4D64-9B17-996416D0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65" y="1481384"/>
            <a:ext cx="3781953" cy="4486901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8E3BEC80-BBA7-4A5B-A796-E1ED6DCF2CE1}"/>
              </a:ext>
            </a:extLst>
          </p:cNvPr>
          <p:cNvSpPr/>
          <p:nvPr/>
        </p:nvSpPr>
        <p:spPr>
          <a:xfrm>
            <a:off x="1675567" y="1488141"/>
            <a:ext cx="3663747" cy="2079812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124D364-9D59-4E64-8CD7-CBC813181670}"/>
              </a:ext>
            </a:extLst>
          </p:cNvPr>
          <p:cNvSpPr/>
          <p:nvPr/>
        </p:nvSpPr>
        <p:spPr>
          <a:xfrm>
            <a:off x="1612814" y="3597119"/>
            <a:ext cx="3663747" cy="2371165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81B8B796-20FD-4309-BE6E-DC85C8FDBF15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 flipV="1">
            <a:off x="5339314" y="2527504"/>
            <a:ext cx="828403" cy="543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8B3BFE11-0209-43F9-A17A-0F1AB840073B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5276561" y="4782702"/>
            <a:ext cx="918056" cy="184665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6194617" y="4551868"/>
            <a:ext cx="4282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確認移動到哪個按鈕或哪個按鈕被按下。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8910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41294" y="1861298"/>
            <a:ext cx="3953435" cy="3135404"/>
          </a:xfrm>
          <a:prstGeom prst="roundRect">
            <a:avLst>
              <a:gd name="adj" fmla="val 6175"/>
            </a:avLst>
          </a:prstGeom>
          <a:solidFill>
            <a:schemeClr val="lt1">
              <a:alpha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設定畫面</a:t>
            </a:r>
            <a:endParaRPr lang="en-US" altLang="zh-TW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6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SettingPage</a:t>
            </a:r>
            <a:endParaRPr lang="en-US" altLang="zh-TW" sz="6000" u="sng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2C69E5-7AD9-45AF-984D-0273303F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264" y="466165"/>
            <a:ext cx="5002713" cy="6176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8066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SettingPage.java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1494783" y="4906692"/>
            <a:ext cx="9202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參數初始化以及圖片讀取。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E7A2E9-0318-4B95-A1BF-0EC47580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83" y="1475135"/>
            <a:ext cx="9202434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4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1407458" y="300317"/>
            <a:ext cx="9377083" cy="6257365"/>
          </a:xfrm>
          <a:prstGeom prst="roundRect">
            <a:avLst>
              <a:gd name="adj" fmla="val 6175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6000" u="sng" dirty="0"/>
              <a:t>Catalog</a:t>
            </a:r>
            <a:r>
              <a:rPr lang="zh-TW" altLang="en-US" sz="6000" u="sng" dirty="0"/>
              <a:t>                                    </a:t>
            </a:r>
            <a:r>
              <a:rPr lang="en-US" altLang="zh-TW" sz="6000" u="sng" dirty="0">
                <a:noFill/>
              </a:rPr>
              <a:t>1</a:t>
            </a:r>
            <a:r>
              <a:rPr lang="zh-TW" altLang="en-US" sz="6000" u="sng" dirty="0"/>
              <a:t> </a:t>
            </a:r>
            <a:endParaRPr lang="en-US" altLang="zh-TW" sz="6000" u="sng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遊玩說明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主程式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main , Tetris , page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StartPage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設定頁面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SettingPage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遊玩頁面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PlayPage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暫停頁面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PausePage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結束頁面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3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EndPage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505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SettingPage.java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1494783" y="4906692"/>
            <a:ext cx="9202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參數初始化以及圖片讀取。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E7A2E9-0318-4B95-A1BF-0EC47580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83" y="1475135"/>
            <a:ext cx="9202434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53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SettingPage.java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8283857" y="1701532"/>
            <a:ext cx="28772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一開始先參數初始化以及圖片讀取。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接著初始化所有按鈕。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最後初始化音樂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撥放音樂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ACE7395-A5B3-463C-9875-13E34319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98" y="1330457"/>
            <a:ext cx="7001904" cy="48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1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SettingPage.java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819B4F-20E9-449A-BE85-D0785D75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335" y="1385568"/>
            <a:ext cx="8679330" cy="3993415"/>
          </a:xfrm>
          <a:prstGeom prst="rect">
            <a:avLst/>
          </a:prstGeom>
        </p:spPr>
      </p:pic>
      <p:sp>
        <p:nvSpPr>
          <p:cNvPr id="6" name="文字方塊 2">
            <a:extLst>
              <a:ext uri="{FF2B5EF4-FFF2-40B4-BE49-F238E27FC236}">
                <a16:creationId xmlns:a16="http://schemas.microsoft.com/office/drawing/2014/main" id="{4D1CC612-0071-4E35-9463-6F384F3DE32A}"/>
              </a:ext>
            </a:extLst>
          </p:cNvPr>
          <p:cNvSpPr txBox="1"/>
          <p:nvPr/>
        </p:nvSpPr>
        <p:spPr>
          <a:xfrm>
            <a:off x="1756335" y="5436630"/>
            <a:ext cx="867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畫背景圖片。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697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2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SettingPage.java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6" name="文字方塊 2">
            <a:extLst>
              <a:ext uri="{FF2B5EF4-FFF2-40B4-BE49-F238E27FC236}">
                <a16:creationId xmlns:a16="http://schemas.microsoft.com/office/drawing/2014/main" id="{4D1CC612-0071-4E35-9463-6F384F3DE32A}"/>
              </a:ext>
            </a:extLst>
          </p:cNvPr>
          <p:cNvSpPr txBox="1"/>
          <p:nvPr/>
        </p:nvSpPr>
        <p:spPr>
          <a:xfrm>
            <a:off x="8432720" y="1640013"/>
            <a:ext cx="2663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添加設定文字，以及畫上所有按鈕。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229C59A-834E-4BE6-AB60-A77EE1EF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76" y="1640013"/>
            <a:ext cx="6839913" cy="35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95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2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SettingPage.java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6" name="文字方塊 2">
            <a:extLst>
              <a:ext uri="{FF2B5EF4-FFF2-40B4-BE49-F238E27FC236}">
                <a16:creationId xmlns:a16="http://schemas.microsoft.com/office/drawing/2014/main" id="{4D1CC612-0071-4E35-9463-6F384F3DE32A}"/>
              </a:ext>
            </a:extLst>
          </p:cNvPr>
          <p:cNvSpPr txBox="1"/>
          <p:nvPr/>
        </p:nvSpPr>
        <p:spPr>
          <a:xfrm>
            <a:off x="7477440" y="1346474"/>
            <a:ext cx="3353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判斷是按下哪個按鈕，如果按下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switchbutton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則音樂暫停撥放。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其餘按除了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buton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[6]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以外都是設定音量。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Button[0],[1]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是設定音樂音量。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4CAC14-C8C2-4466-A60E-91E240C3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57" y="1454738"/>
            <a:ext cx="5950236" cy="46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62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2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SettingPage.java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6" name="文字方塊 2">
            <a:extLst>
              <a:ext uri="{FF2B5EF4-FFF2-40B4-BE49-F238E27FC236}">
                <a16:creationId xmlns:a16="http://schemas.microsoft.com/office/drawing/2014/main" id="{4D1CC612-0071-4E35-9463-6F384F3DE32A}"/>
              </a:ext>
            </a:extLst>
          </p:cNvPr>
          <p:cNvSpPr txBox="1"/>
          <p:nvPr/>
        </p:nvSpPr>
        <p:spPr>
          <a:xfrm>
            <a:off x="7477441" y="1582534"/>
            <a:ext cx="33532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Button[2],[3]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是設定音效音量。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Button[4],[5]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，是保存、重製所有設定。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Button[6]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是回到上一頁。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9498DDF-350D-42B3-AA02-1DB8B06B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89" y="1582534"/>
            <a:ext cx="621116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7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2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SettingPage.java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F25188-0652-4910-92A1-786F8D311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73" y="1455843"/>
            <a:ext cx="6609205" cy="4698603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CD70AAEC-0448-4943-B723-0786CEB4525B}"/>
              </a:ext>
            </a:extLst>
          </p:cNvPr>
          <p:cNvSpPr/>
          <p:nvPr/>
        </p:nvSpPr>
        <p:spPr>
          <a:xfrm>
            <a:off x="1152352" y="1455843"/>
            <a:ext cx="3563083" cy="1269428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3FD094F-94A8-46AF-A485-B001061F0B6F}"/>
              </a:ext>
            </a:extLst>
          </p:cNvPr>
          <p:cNvSpPr/>
          <p:nvPr/>
        </p:nvSpPr>
        <p:spPr>
          <a:xfrm>
            <a:off x="1157666" y="2729280"/>
            <a:ext cx="3710169" cy="1143473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C281F211-1756-4A5A-830A-D4E269455A9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4715435" y="1986029"/>
            <a:ext cx="3337997" cy="104528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15449D5F-ECD2-41A3-833F-24ED69FD66AA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4867835" y="3061283"/>
            <a:ext cx="3116672" cy="23973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B97E6CA-67E5-49BB-8BDB-F3BC0D15D6A8}"/>
              </a:ext>
            </a:extLst>
          </p:cNvPr>
          <p:cNvSpPr/>
          <p:nvPr/>
        </p:nvSpPr>
        <p:spPr>
          <a:xfrm>
            <a:off x="1138073" y="3876762"/>
            <a:ext cx="6481927" cy="2277684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03DD1DAF-B6F7-4BE2-B202-73250B7427AB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620000" y="5015604"/>
            <a:ext cx="425435" cy="21841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2">
            <a:extLst>
              <a:ext uri="{FF2B5EF4-FFF2-40B4-BE49-F238E27FC236}">
                <a16:creationId xmlns:a16="http://schemas.microsoft.com/office/drawing/2014/main" id="{1954FFAF-C30A-4EC3-A554-A95989CB7E25}"/>
              </a:ext>
            </a:extLst>
          </p:cNvPr>
          <p:cNvSpPr txBox="1"/>
          <p:nvPr/>
        </p:nvSpPr>
        <p:spPr>
          <a:xfrm>
            <a:off x="8053432" y="1570530"/>
            <a:ext cx="2913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回傳給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Tetris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哪個按鈕被按下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文字方塊 2">
            <a:extLst>
              <a:ext uri="{FF2B5EF4-FFF2-40B4-BE49-F238E27FC236}">
                <a16:creationId xmlns:a16="http://schemas.microsoft.com/office/drawing/2014/main" id="{9D4E326E-2A4F-4EC3-9161-C3A3FF792EBD}"/>
              </a:ext>
            </a:extLst>
          </p:cNvPr>
          <p:cNvSpPr txBox="1"/>
          <p:nvPr/>
        </p:nvSpPr>
        <p:spPr>
          <a:xfrm>
            <a:off x="7984507" y="2830450"/>
            <a:ext cx="293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確認移動到哪個按鈕。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">
            <a:extLst>
              <a:ext uri="{FF2B5EF4-FFF2-40B4-BE49-F238E27FC236}">
                <a16:creationId xmlns:a16="http://schemas.microsoft.com/office/drawing/2014/main" id="{A2A94E07-D99D-4F1D-9597-ECD7C55553E6}"/>
              </a:ext>
            </a:extLst>
          </p:cNvPr>
          <p:cNvSpPr txBox="1"/>
          <p:nvPr/>
        </p:nvSpPr>
        <p:spPr>
          <a:xfrm>
            <a:off x="8045435" y="4449184"/>
            <a:ext cx="29302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播放音樂和音效。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音效是死亡音樂，美播完一次就會重製一次。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4133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41294" y="1861298"/>
            <a:ext cx="3953435" cy="3135404"/>
          </a:xfrm>
          <a:prstGeom prst="roundRect">
            <a:avLst>
              <a:gd name="adj" fmla="val 6175"/>
            </a:avLst>
          </a:prstGeom>
          <a:solidFill>
            <a:schemeClr val="lt1">
              <a:alpha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遊玩畫面</a:t>
            </a:r>
            <a:endParaRPr lang="en-US" altLang="zh-TW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6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PlayPage</a:t>
            </a:r>
            <a:endParaRPr lang="en-US" altLang="zh-TW" sz="6000" u="sng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8667E5-9BE7-423E-A6B6-5B76D2E0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39" y="376518"/>
            <a:ext cx="4831429" cy="5970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7259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9AFE96-3456-4843-B08F-839250916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35" y="1475135"/>
            <a:ext cx="5744377" cy="4572638"/>
          </a:xfrm>
          <a:prstGeom prst="rect">
            <a:avLst/>
          </a:prstGeom>
        </p:spPr>
      </p:pic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7584141" y="2296671"/>
            <a:ext cx="277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參數初始化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E3BEC80-BBA7-4A5B-A796-E1ED6DCF2CE1}"/>
              </a:ext>
            </a:extLst>
          </p:cNvPr>
          <p:cNvSpPr/>
          <p:nvPr/>
        </p:nvSpPr>
        <p:spPr>
          <a:xfrm>
            <a:off x="1353671" y="1705967"/>
            <a:ext cx="4652682" cy="1421701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124D364-9D59-4E64-8CD7-CBC813181670}"/>
              </a:ext>
            </a:extLst>
          </p:cNvPr>
          <p:cNvSpPr/>
          <p:nvPr/>
        </p:nvSpPr>
        <p:spPr>
          <a:xfrm>
            <a:off x="1353671" y="3676608"/>
            <a:ext cx="4805082" cy="1706257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81B8B796-20FD-4309-BE6E-DC85C8FDBF15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>
            <a:off x="6006353" y="2416818"/>
            <a:ext cx="1577788" cy="1106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8B3BFE11-0209-43F9-A17A-0F1AB840073B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6158753" y="4199118"/>
            <a:ext cx="1425388" cy="330619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7584141" y="3783619"/>
            <a:ext cx="2892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宣告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個地圖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陣列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以及 其他參數。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5210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49A4247-4EE8-4A27-B6CE-9EFAEE59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1642113"/>
            <a:ext cx="8764223" cy="3057952"/>
          </a:xfrm>
          <a:prstGeom prst="rect">
            <a:avLst/>
          </a:prstGeom>
        </p:spPr>
      </p:pic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1831243" y="4765042"/>
            <a:ext cx="8529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宣告設定頁面、暫停頁面、結束頁面。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宣告三個俄羅斯方塊：分別是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遊玩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存放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之後三個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最後初始化圖片。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053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59E347EA-F03D-4751-A544-CD78480D0D3F}"/>
              </a:ext>
            </a:extLst>
          </p:cNvPr>
          <p:cNvSpPr/>
          <p:nvPr/>
        </p:nvSpPr>
        <p:spPr>
          <a:xfrm>
            <a:off x="931210" y="2636744"/>
            <a:ext cx="3516966" cy="1584512"/>
          </a:xfrm>
          <a:prstGeom prst="roundRect">
            <a:avLst>
              <a:gd name="adj" fmla="val 6175"/>
            </a:avLst>
          </a:prstGeom>
          <a:solidFill>
            <a:schemeClr val="lt1">
              <a:alpha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遊玩說明</a:t>
            </a:r>
            <a:endParaRPr lang="en-US" altLang="zh-TW" sz="6000" u="sng" dirty="0"/>
          </a:p>
        </p:txBody>
      </p:sp>
    </p:spTree>
    <p:extLst>
      <p:ext uri="{BB962C8B-B14F-4D97-AF65-F5344CB8AC3E}">
        <p14:creationId xmlns:p14="http://schemas.microsoft.com/office/powerpoint/2010/main" val="340328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B29CE8B-96B2-494F-896F-5AFBA543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058" y="1339144"/>
            <a:ext cx="6894442" cy="4783750"/>
          </a:xfrm>
          <a:prstGeom prst="rect">
            <a:avLst/>
          </a:prstGeom>
        </p:spPr>
      </p:pic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8631083" y="1526302"/>
            <a:ext cx="2321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參數初始化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E3BEC80-BBA7-4A5B-A796-E1ED6DCF2CE1}"/>
              </a:ext>
            </a:extLst>
          </p:cNvPr>
          <p:cNvSpPr/>
          <p:nvPr/>
        </p:nvSpPr>
        <p:spPr>
          <a:xfrm>
            <a:off x="1443318" y="1526302"/>
            <a:ext cx="3980329" cy="849345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124D364-9D59-4E64-8CD7-CBC813181670}"/>
              </a:ext>
            </a:extLst>
          </p:cNvPr>
          <p:cNvSpPr/>
          <p:nvPr/>
        </p:nvSpPr>
        <p:spPr>
          <a:xfrm>
            <a:off x="1443317" y="2389031"/>
            <a:ext cx="6690183" cy="963769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81B8B796-20FD-4309-BE6E-DC85C8FDBF15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 flipV="1">
            <a:off x="5423647" y="1757135"/>
            <a:ext cx="3207436" cy="19384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8B3BFE11-0209-43F9-A17A-0F1AB840073B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8133500" y="2870916"/>
            <a:ext cx="551372" cy="6588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8684872" y="2705966"/>
            <a:ext cx="241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背景圖片初始化。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120B5E79-83F9-41AA-9D17-BD7E1F5F1ACB}"/>
              </a:ext>
            </a:extLst>
          </p:cNvPr>
          <p:cNvSpPr/>
          <p:nvPr/>
        </p:nvSpPr>
        <p:spPr>
          <a:xfrm>
            <a:off x="1443317" y="3336021"/>
            <a:ext cx="6690183" cy="1370450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">
            <a:extLst>
              <a:ext uri="{FF2B5EF4-FFF2-40B4-BE49-F238E27FC236}">
                <a16:creationId xmlns:a16="http://schemas.microsoft.com/office/drawing/2014/main" id="{EFF654EE-58EB-4EC3-BA9A-56B4DA9A89C5}"/>
              </a:ext>
            </a:extLst>
          </p:cNvPr>
          <p:cNvSpPr txBox="1"/>
          <p:nvPr/>
        </p:nvSpPr>
        <p:spPr>
          <a:xfrm>
            <a:off x="8684872" y="3596615"/>
            <a:ext cx="2321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方塊圖片初始化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6C0618DB-CA94-4B5E-B81B-C2DC004819A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8133500" y="3827448"/>
            <a:ext cx="551372" cy="19379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B76AAB7C-3E62-44E2-B266-C9C2FF6F368A}"/>
              </a:ext>
            </a:extLst>
          </p:cNvPr>
          <p:cNvSpPr/>
          <p:nvPr/>
        </p:nvSpPr>
        <p:spPr>
          <a:xfrm>
            <a:off x="1397931" y="4711037"/>
            <a:ext cx="6598587" cy="1241528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FF4BA658-B8D6-4E76-8B2C-272113EA92F6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>
            <a:off x="7996518" y="5331801"/>
            <a:ext cx="598664" cy="7229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2">
            <a:extLst>
              <a:ext uri="{FF2B5EF4-FFF2-40B4-BE49-F238E27FC236}">
                <a16:creationId xmlns:a16="http://schemas.microsoft.com/office/drawing/2014/main" id="{448D16A9-552A-468A-83BF-93236030B8F7}"/>
              </a:ext>
            </a:extLst>
          </p:cNvPr>
          <p:cNvSpPr txBox="1"/>
          <p:nvPr/>
        </p:nvSpPr>
        <p:spPr>
          <a:xfrm>
            <a:off x="8595182" y="4988595"/>
            <a:ext cx="2411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按鈕、暫停頁面初始化。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341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8110818" y="1427023"/>
            <a:ext cx="32093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state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執行不同畫面。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0: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PausePage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遊玩畫面，如果按下暫停按鈕則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state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更改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PausePage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選擇設定時執行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遊玩失敗時執行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EndPage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。先畫出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PlayPage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背景再畫出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EndPage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1CDE70-16A1-4459-BCDD-F22C70DCF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87" y="1271868"/>
            <a:ext cx="6840736" cy="49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661F65C-766A-4700-A428-806808EF2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59" y="1337376"/>
            <a:ext cx="8178292" cy="4721744"/>
          </a:xfrm>
          <a:prstGeom prst="rect">
            <a:avLst/>
          </a:prstGeom>
        </p:spPr>
      </p:pic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6096000" y="1455901"/>
            <a:ext cx="375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畫出背景圖片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2">
            <a:extLst>
              <a:ext uri="{FF2B5EF4-FFF2-40B4-BE49-F238E27FC236}">
                <a16:creationId xmlns:a16="http://schemas.microsoft.com/office/drawing/2014/main" id="{879A1E7F-7394-457A-A693-40170521CE0F}"/>
              </a:ext>
            </a:extLst>
          </p:cNvPr>
          <p:cNvSpPr txBox="1"/>
          <p:nvPr/>
        </p:nvSpPr>
        <p:spPr>
          <a:xfrm>
            <a:off x="3101788" y="1751737"/>
            <a:ext cx="3751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畫出方格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2">
            <a:extLst>
              <a:ext uri="{FF2B5EF4-FFF2-40B4-BE49-F238E27FC236}">
                <a16:creationId xmlns:a16="http://schemas.microsoft.com/office/drawing/2014/main" id="{01A447E7-FF23-4E62-9E74-B697DA9BE179}"/>
              </a:ext>
            </a:extLst>
          </p:cNvPr>
          <p:cNvSpPr txBox="1"/>
          <p:nvPr/>
        </p:nvSpPr>
        <p:spPr>
          <a:xfrm>
            <a:off x="3101788" y="2351901"/>
            <a:ext cx="3751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畫出按停按鈕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2">
            <a:extLst>
              <a:ext uri="{FF2B5EF4-FFF2-40B4-BE49-F238E27FC236}">
                <a16:creationId xmlns:a16="http://schemas.microsoft.com/office/drawing/2014/main" id="{86CF8FC4-481B-4915-BB53-54168C1573E6}"/>
              </a:ext>
            </a:extLst>
          </p:cNvPr>
          <p:cNvSpPr txBox="1"/>
          <p:nvPr/>
        </p:nvSpPr>
        <p:spPr>
          <a:xfrm>
            <a:off x="3463949" y="2878569"/>
            <a:ext cx="3751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畫出接著</a:t>
            </a:r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個方塊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2">
            <a:extLst>
              <a:ext uri="{FF2B5EF4-FFF2-40B4-BE49-F238E27FC236}">
                <a16:creationId xmlns:a16="http://schemas.microsoft.com/office/drawing/2014/main" id="{F45B014B-A294-4E0B-9FAE-A93B89076937}"/>
              </a:ext>
            </a:extLst>
          </p:cNvPr>
          <p:cNvSpPr txBox="1"/>
          <p:nvPr/>
        </p:nvSpPr>
        <p:spPr>
          <a:xfrm>
            <a:off x="5167242" y="3775554"/>
            <a:ext cx="3751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Level score Line</a:t>
            </a:r>
          </a:p>
        </p:txBody>
      </p:sp>
      <p:sp>
        <p:nvSpPr>
          <p:cNvPr id="11" name="文字方塊 2">
            <a:extLst>
              <a:ext uri="{FF2B5EF4-FFF2-40B4-BE49-F238E27FC236}">
                <a16:creationId xmlns:a16="http://schemas.microsoft.com/office/drawing/2014/main" id="{A4C53D0D-471F-4C94-A590-F43E65D2A7A6}"/>
              </a:ext>
            </a:extLst>
          </p:cNvPr>
          <p:cNvSpPr txBox="1"/>
          <p:nvPr/>
        </p:nvSpPr>
        <p:spPr>
          <a:xfrm>
            <a:off x="3463949" y="5435872"/>
            <a:ext cx="3751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畫出方塊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6760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1246094" y="4392705"/>
            <a:ext cx="9338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依照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blockmap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裡的數值畫出對應的方塊圖片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373241-30FD-4E6F-9F43-1D07FC6FF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29" y="1380362"/>
            <a:ext cx="10145541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25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7282861" y="2061608"/>
            <a:ext cx="3767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把下一個方塊拿出來使用，顯示在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blockmap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上，並隨機生成新的方塊準備，而且顯示在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blockmap2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813F56-BE40-4680-AC20-E736E747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95" y="1392956"/>
            <a:ext cx="5591299" cy="495405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0F62EDD-AC11-4067-8846-F47577402F3F}"/>
              </a:ext>
            </a:extLst>
          </p:cNvPr>
          <p:cNvSpPr/>
          <p:nvPr/>
        </p:nvSpPr>
        <p:spPr>
          <a:xfrm>
            <a:off x="1757083" y="1711491"/>
            <a:ext cx="3810000" cy="1946627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93B9F46-C534-4B11-B35C-BE317E441158}"/>
              </a:ext>
            </a:extLst>
          </p:cNvPr>
          <p:cNvSpPr/>
          <p:nvPr/>
        </p:nvSpPr>
        <p:spPr>
          <a:xfrm>
            <a:off x="1757084" y="3691311"/>
            <a:ext cx="3810000" cy="1946627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3676B1C-1E62-420E-B6C4-7BAE35020E59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5567083" y="2684805"/>
            <a:ext cx="1715778" cy="16163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81DA0F4E-5210-452E-AE5F-15400F89CF88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567084" y="4604582"/>
            <a:ext cx="1672231" cy="6004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2">
            <a:extLst>
              <a:ext uri="{FF2B5EF4-FFF2-40B4-BE49-F238E27FC236}">
                <a16:creationId xmlns:a16="http://schemas.microsoft.com/office/drawing/2014/main" id="{64361210-E27A-4B33-8046-C11288112DA8}"/>
              </a:ext>
            </a:extLst>
          </p:cNvPr>
          <p:cNvSpPr txBox="1"/>
          <p:nvPr/>
        </p:nvSpPr>
        <p:spPr>
          <a:xfrm>
            <a:off x="7239315" y="3819752"/>
            <a:ext cx="3558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時間到了會讓方塊下降一格，若停下來了則卻任方塊是否連出一條線。之後回到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case 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2">
            <a:extLst>
              <a:ext uri="{FF2B5EF4-FFF2-40B4-BE49-F238E27FC236}">
                <a16:creationId xmlns:a16="http://schemas.microsoft.com/office/drawing/2014/main" id="{7A59AD5F-3144-4CA7-A4E0-05C387DE7A9C}"/>
              </a:ext>
            </a:extLst>
          </p:cNvPr>
          <p:cNvSpPr txBox="1"/>
          <p:nvPr/>
        </p:nvSpPr>
        <p:spPr>
          <a:xfrm>
            <a:off x="7282861" y="1491506"/>
            <a:ext cx="355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block_state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執行：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8858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1734203" y="5040764"/>
            <a:ext cx="8400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按照機率生成特定的俄羅斯方塊，有一成機率生成特殊方塊。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4D91DF-263B-4EC0-A521-941F4B3B0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06" y="1557636"/>
            <a:ext cx="4284818" cy="313965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282E0AB-8581-4658-9A9C-B4382B949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33" y="1557636"/>
            <a:ext cx="3838991" cy="31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3914B0-C7FF-4729-B2CC-4590E1CB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57" y="1400469"/>
            <a:ext cx="7162305" cy="356597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1FE5641-B362-483A-A418-5F7F5BDFE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57" y="4926170"/>
            <a:ext cx="4691736" cy="1428686"/>
          </a:xfrm>
          <a:prstGeom prst="rect">
            <a:avLst/>
          </a:prstGeom>
        </p:spPr>
      </p:pic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6435304" y="1785009"/>
            <a:ext cx="423269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如果方塊滿到頂了則切換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state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，重製並執行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EndPage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2">
            <a:extLst>
              <a:ext uri="{FF2B5EF4-FFF2-40B4-BE49-F238E27FC236}">
                <a16:creationId xmlns:a16="http://schemas.microsoft.com/office/drawing/2014/main" id="{108263E1-625C-4874-9E7C-F7C8E384E10E}"/>
              </a:ext>
            </a:extLst>
          </p:cNvPr>
          <p:cNvSpPr txBox="1"/>
          <p:nvPr/>
        </p:nvSpPr>
        <p:spPr>
          <a:xfrm>
            <a:off x="6362700" y="3429000"/>
            <a:ext cx="43053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檢測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blockmap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，確認方塊是否有連成一線，有則消除並把方塊由上往下落。</a:t>
            </a:r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2">
            <a:extLst>
              <a:ext uri="{FF2B5EF4-FFF2-40B4-BE49-F238E27FC236}">
                <a16:creationId xmlns:a16="http://schemas.microsoft.com/office/drawing/2014/main" id="{7C58CB82-D7A6-48BE-937F-2C0F3C08CFA2}"/>
              </a:ext>
            </a:extLst>
          </p:cNvPr>
          <p:cNvSpPr txBox="1"/>
          <p:nvPr/>
        </p:nvSpPr>
        <p:spPr>
          <a:xfrm>
            <a:off x="6096000" y="5218639"/>
            <a:ext cx="43053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根據消除的行數給予分數，並根據分數提升遊戲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Level(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困難度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6843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8D36D0-7A7C-4D14-807F-88A9592AD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247" y="1368215"/>
            <a:ext cx="3473695" cy="4768675"/>
          </a:xfrm>
          <a:prstGeom prst="rect">
            <a:avLst/>
          </a:prstGeom>
        </p:spPr>
      </p:pic>
      <p:sp>
        <p:nvSpPr>
          <p:cNvPr id="6" name="文字方塊 2">
            <a:extLst>
              <a:ext uri="{FF2B5EF4-FFF2-40B4-BE49-F238E27FC236}">
                <a16:creationId xmlns:a16="http://schemas.microsoft.com/office/drawing/2014/main" id="{3FE1EC18-08E5-40CC-8C2C-FF8614EA2823}"/>
              </a:ext>
            </a:extLst>
          </p:cNvPr>
          <p:cNvSpPr txBox="1"/>
          <p:nvPr/>
        </p:nvSpPr>
        <p:spPr>
          <a:xfrm>
            <a:off x="4828754" y="1607209"/>
            <a:ext cx="465814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如果是暫停畫面則回傳暫停選項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2">
            <a:extLst>
              <a:ext uri="{FF2B5EF4-FFF2-40B4-BE49-F238E27FC236}">
                <a16:creationId xmlns:a16="http://schemas.microsoft.com/office/drawing/2014/main" id="{417EB1DD-4DE0-4947-9EFF-9522EF489119}"/>
              </a:ext>
            </a:extLst>
          </p:cNvPr>
          <p:cNvSpPr txBox="1"/>
          <p:nvPr/>
        </p:nvSpPr>
        <p:spPr>
          <a:xfrm>
            <a:off x="4828754" y="2146959"/>
            <a:ext cx="465814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如果是結束畫面則回傳結束選項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8827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8130540" y="1792941"/>
            <a:ext cx="2454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根據狀態確認哪對應頁面的按鈕狀態。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46829D-B5D6-4BE6-8061-5FFC6F279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42" y="1680918"/>
            <a:ext cx="3238952" cy="349616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B7F422-B441-4A09-B261-A96A17B22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908" y="1680918"/>
            <a:ext cx="311511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0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5593080" y="1394459"/>
            <a:ext cx="4953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根據鍵盤輸入移動俄羅斯方塊。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：左移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：下降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：右移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SPACE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：旋轉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J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：直接落下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5B9FE1-1CBC-4617-A7C0-B5CF030E1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16" y="1394459"/>
            <a:ext cx="3261554" cy="482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3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3E3D0C6-F7B1-4F5A-A771-C1F2C34A77E4}"/>
              </a:ext>
            </a:extLst>
          </p:cNvPr>
          <p:cNvSpPr/>
          <p:nvPr/>
        </p:nvSpPr>
        <p:spPr>
          <a:xfrm>
            <a:off x="936812" y="1344145"/>
            <a:ext cx="10318376" cy="4169709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遊玩說明      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調整方塊盡量填滿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若方塊滿到頂部，遊戲結束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消除每一行方塊得十分，連續多一行則多加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分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增加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分後難度將提升，方塊掉落速度會加快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2324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7299960" y="1348510"/>
            <a:ext cx="3239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如果按下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k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則保留方塊。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FCF2DA4-9BED-415E-86AD-7559C75D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90" y="1348510"/>
            <a:ext cx="5594172" cy="4995589"/>
          </a:xfrm>
          <a:prstGeom prst="rect">
            <a:avLst/>
          </a:prstGeom>
        </p:spPr>
      </p:pic>
      <p:sp>
        <p:nvSpPr>
          <p:cNvPr id="8" name="文字方塊 2">
            <a:extLst>
              <a:ext uri="{FF2B5EF4-FFF2-40B4-BE49-F238E27FC236}">
                <a16:creationId xmlns:a16="http://schemas.microsoft.com/office/drawing/2014/main" id="{68396EE0-22AF-4D0C-BEFE-DF44F51FFC93}"/>
              </a:ext>
            </a:extLst>
          </p:cNvPr>
          <p:cNvSpPr txBox="1"/>
          <p:nvPr/>
        </p:nvSpPr>
        <p:spPr>
          <a:xfrm>
            <a:off x="7254555" y="2023508"/>
            <a:ext cx="3749956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保留區沒有方塊的話，保方塊儲存進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blockmap3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BA231D4-2CF4-4F4A-A88B-42ABE663A7AE}"/>
              </a:ext>
            </a:extLst>
          </p:cNvPr>
          <p:cNvSpPr/>
          <p:nvPr/>
        </p:nvSpPr>
        <p:spPr>
          <a:xfrm>
            <a:off x="1559522" y="1673392"/>
            <a:ext cx="5222139" cy="1690522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326EBE4-733F-4B1F-99B9-EC7BA9F65059}"/>
              </a:ext>
            </a:extLst>
          </p:cNvPr>
          <p:cNvSpPr/>
          <p:nvPr/>
        </p:nvSpPr>
        <p:spPr>
          <a:xfrm>
            <a:off x="1660736" y="3494087"/>
            <a:ext cx="4989932" cy="2319973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FCB6E096-7ABE-4EDB-9BA9-67010C2E028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781661" y="2439007"/>
            <a:ext cx="472894" cy="7964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95246B83-6215-4F1E-84CC-54A59F29DAA9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6650668" y="4197151"/>
            <a:ext cx="603886" cy="45692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2">
            <a:extLst>
              <a:ext uri="{FF2B5EF4-FFF2-40B4-BE49-F238E27FC236}">
                <a16:creationId xmlns:a16="http://schemas.microsoft.com/office/drawing/2014/main" id="{A827C2C3-2A26-4BF3-AC33-CA574EDD7C5C}"/>
              </a:ext>
            </a:extLst>
          </p:cNvPr>
          <p:cNvSpPr txBox="1"/>
          <p:nvPr/>
        </p:nvSpPr>
        <p:spPr>
          <a:xfrm>
            <a:off x="7254554" y="3781652"/>
            <a:ext cx="3836065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保留區有方塊的話則與現在的方塊互相交換。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818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507F0A-2619-4053-9882-FB102976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394" y="1434092"/>
            <a:ext cx="7467342" cy="4853347"/>
          </a:xfrm>
          <a:prstGeom prst="rect">
            <a:avLst/>
          </a:prstGeom>
        </p:spPr>
      </p:pic>
      <p:sp>
        <p:nvSpPr>
          <p:cNvPr id="8" name="文字方塊 2">
            <a:extLst>
              <a:ext uri="{FF2B5EF4-FFF2-40B4-BE49-F238E27FC236}">
                <a16:creationId xmlns:a16="http://schemas.microsoft.com/office/drawing/2014/main" id="{6A0C1DB6-2798-48A9-9262-4CBA2CE36B7F}"/>
              </a:ext>
            </a:extLst>
          </p:cNvPr>
          <p:cNvSpPr txBox="1"/>
          <p:nvPr/>
        </p:nvSpPr>
        <p:spPr>
          <a:xfrm>
            <a:off x="6116037" y="3629932"/>
            <a:ext cx="2310786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畫出內部框線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2">
            <a:extLst>
              <a:ext uri="{FF2B5EF4-FFF2-40B4-BE49-F238E27FC236}">
                <a16:creationId xmlns:a16="http://schemas.microsoft.com/office/drawing/2014/main" id="{A65F81D2-0873-4707-BBA9-AFCC6E88146D}"/>
              </a:ext>
            </a:extLst>
          </p:cNvPr>
          <p:cNvSpPr txBox="1"/>
          <p:nvPr/>
        </p:nvSpPr>
        <p:spPr>
          <a:xfrm>
            <a:off x="7342094" y="1532192"/>
            <a:ext cx="254386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畫出主要方塊區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146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D284923-9A2C-4E99-A1D5-8EDF85ED3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49" y="1470993"/>
            <a:ext cx="7657101" cy="4582319"/>
          </a:xfrm>
          <a:prstGeom prst="rect">
            <a:avLst/>
          </a:prstGeom>
        </p:spPr>
      </p:pic>
      <p:sp>
        <p:nvSpPr>
          <p:cNvPr id="8" name="文字方塊 2">
            <a:extLst>
              <a:ext uri="{FF2B5EF4-FFF2-40B4-BE49-F238E27FC236}">
                <a16:creationId xmlns:a16="http://schemas.microsoft.com/office/drawing/2014/main" id="{6A0C1DB6-2798-48A9-9262-4CBA2CE36B7F}"/>
              </a:ext>
            </a:extLst>
          </p:cNvPr>
          <p:cNvSpPr txBox="1"/>
          <p:nvPr/>
        </p:nvSpPr>
        <p:spPr>
          <a:xfrm>
            <a:off x="6859487" y="5551928"/>
            <a:ext cx="2970932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畫出接下來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個方塊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2">
            <a:extLst>
              <a:ext uri="{FF2B5EF4-FFF2-40B4-BE49-F238E27FC236}">
                <a16:creationId xmlns:a16="http://schemas.microsoft.com/office/drawing/2014/main" id="{A65F81D2-0873-4707-BBA9-AFCC6E88146D}"/>
              </a:ext>
            </a:extLst>
          </p:cNvPr>
          <p:cNvSpPr txBox="1"/>
          <p:nvPr/>
        </p:nvSpPr>
        <p:spPr>
          <a:xfrm>
            <a:off x="7286551" y="1630804"/>
            <a:ext cx="254386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畫出主要方塊區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0209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PlayPage.java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24A2228-25B8-4519-9FBB-4BA07D2A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73" y="1629378"/>
            <a:ext cx="8449854" cy="4229690"/>
          </a:xfrm>
          <a:prstGeom prst="rect">
            <a:avLst/>
          </a:prstGeom>
        </p:spPr>
      </p:pic>
      <p:sp>
        <p:nvSpPr>
          <p:cNvPr id="8" name="文字方塊 2">
            <a:extLst>
              <a:ext uri="{FF2B5EF4-FFF2-40B4-BE49-F238E27FC236}">
                <a16:creationId xmlns:a16="http://schemas.microsoft.com/office/drawing/2014/main" id="{6A0C1DB6-2798-48A9-9262-4CBA2CE36B7F}"/>
              </a:ext>
            </a:extLst>
          </p:cNvPr>
          <p:cNvSpPr txBox="1"/>
          <p:nvPr/>
        </p:nvSpPr>
        <p:spPr>
          <a:xfrm>
            <a:off x="7164907" y="5190497"/>
            <a:ext cx="2624551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畫出保留的方塊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2">
            <a:extLst>
              <a:ext uri="{FF2B5EF4-FFF2-40B4-BE49-F238E27FC236}">
                <a16:creationId xmlns:a16="http://schemas.microsoft.com/office/drawing/2014/main" id="{A65F81D2-0873-4707-BBA9-AFCC6E88146D}"/>
              </a:ext>
            </a:extLst>
          </p:cNvPr>
          <p:cNvSpPr txBox="1"/>
          <p:nvPr/>
        </p:nvSpPr>
        <p:spPr>
          <a:xfrm>
            <a:off x="7205248" y="1962498"/>
            <a:ext cx="254386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畫出主要方塊區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2183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41294" y="1861298"/>
            <a:ext cx="3953435" cy="3135404"/>
          </a:xfrm>
          <a:prstGeom prst="roundRect">
            <a:avLst>
              <a:gd name="adj" fmla="val 6175"/>
            </a:avLst>
          </a:prstGeom>
          <a:solidFill>
            <a:schemeClr val="lt1">
              <a:alpha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暫停畫面</a:t>
            </a:r>
            <a:endParaRPr lang="en-US" altLang="zh-TW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6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PausePage</a:t>
            </a:r>
            <a:endParaRPr lang="en-US" altLang="zh-TW" sz="6000" u="sng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4E19F7-3335-4B3A-A81A-2B6C5AEF8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5918"/>
            <a:ext cx="4988382" cy="61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6163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PausePage.java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48464C-95C6-4AD3-8600-CF38776BB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833" y="1521728"/>
            <a:ext cx="8637353" cy="449503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8E3BEC80-BBA7-4A5B-A796-E1ED6DCF2CE1}"/>
              </a:ext>
            </a:extLst>
          </p:cNvPr>
          <p:cNvSpPr/>
          <p:nvPr/>
        </p:nvSpPr>
        <p:spPr>
          <a:xfrm>
            <a:off x="2095085" y="2202493"/>
            <a:ext cx="4942209" cy="1394626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124D364-9D59-4E64-8CD7-CBC813181670}"/>
              </a:ext>
            </a:extLst>
          </p:cNvPr>
          <p:cNvSpPr/>
          <p:nvPr/>
        </p:nvSpPr>
        <p:spPr>
          <a:xfrm>
            <a:off x="2095085" y="3846020"/>
            <a:ext cx="7281997" cy="1882427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2">
            <a:extLst>
              <a:ext uri="{FF2B5EF4-FFF2-40B4-BE49-F238E27FC236}">
                <a16:creationId xmlns:a16="http://schemas.microsoft.com/office/drawing/2014/main" id="{75264DC8-41F0-4E57-9109-DB04BC899CF5}"/>
              </a:ext>
            </a:extLst>
          </p:cNvPr>
          <p:cNvSpPr txBox="1"/>
          <p:nvPr/>
        </p:nvSpPr>
        <p:spPr>
          <a:xfrm>
            <a:off x="7541424" y="5180107"/>
            <a:ext cx="2624551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畫出四個按鈕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2">
            <a:extLst>
              <a:ext uri="{FF2B5EF4-FFF2-40B4-BE49-F238E27FC236}">
                <a16:creationId xmlns:a16="http://schemas.microsoft.com/office/drawing/2014/main" id="{E83854A5-6673-4F13-9756-628A7EE05A1B}"/>
              </a:ext>
            </a:extLst>
          </p:cNvPr>
          <p:cNvSpPr txBox="1"/>
          <p:nvPr/>
        </p:nvSpPr>
        <p:spPr>
          <a:xfrm>
            <a:off x="7245590" y="2202493"/>
            <a:ext cx="254386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宣告四個按鈕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9249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PausePage.java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F47BC2-D1BA-4758-A376-5CCD17C5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00" y="1260594"/>
            <a:ext cx="3972479" cy="4982270"/>
          </a:xfrm>
          <a:prstGeom prst="rect">
            <a:avLst/>
          </a:prstGeom>
        </p:spPr>
      </p:pic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6167717" y="2296671"/>
            <a:ext cx="4282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回傳給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Tetris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哪個按鈕被按下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E3BEC80-BBA7-4A5B-A796-E1ED6DCF2CE1}"/>
              </a:ext>
            </a:extLst>
          </p:cNvPr>
          <p:cNvSpPr/>
          <p:nvPr/>
        </p:nvSpPr>
        <p:spPr>
          <a:xfrm>
            <a:off x="1612813" y="1333597"/>
            <a:ext cx="3663747" cy="2079812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124D364-9D59-4E64-8CD7-CBC813181670}"/>
              </a:ext>
            </a:extLst>
          </p:cNvPr>
          <p:cNvSpPr/>
          <p:nvPr/>
        </p:nvSpPr>
        <p:spPr>
          <a:xfrm>
            <a:off x="1612812" y="3406716"/>
            <a:ext cx="3663747" cy="2689284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81B8B796-20FD-4309-BE6E-DC85C8FDBF15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>
            <a:off x="5276560" y="2373503"/>
            <a:ext cx="891157" cy="154001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8B3BFE11-0209-43F9-A17A-0F1AB840073B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5276559" y="4751358"/>
            <a:ext cx="918058" cy="216009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6194617" y="4551868"/>
            <a:ext cx="4282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確認移動到哪個按鈕或哪個按鈕被按下。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121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41294" y="1861298"/>
            <a:ext cx="3953435" cy="3135404"/>
          </a:xfrm>
          <a:prstGeom prst="roundRect">
            <a:avLst>
              <a:gd name="adj" fmla="val 6175"/>
            </a:avLst>
          </a:prstGeom>
          <a:solidFill>
            <a:schemeClr val="lt1">
              <a:alpha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結束畫面</a:t>
            </a:r>
            <a:endParaRPr lang="en-US" altLang="zh-TW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6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PlayPage</a:t>
            </a:r>
            <a:endParaRPr lang="en-US" altLang="zh-TW" sz="6000" u="sng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C307B89-D3A1-4807-8D23-34D624DEB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354" y="487161"/>
            <a:ext cx="4748787" cy="588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93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EndPage.java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E9C4A3-A418-4177-9E21-187681A07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51" y="1443430"/>
            <a:ext cx="8935697" cy="3324689"/>
          </a:xfrm>
          <a:prstGeom prst="rect">
            <a:avLst/>
          </a:prstGeom>
        </p:spPr>
      </p:pic>
      <p:sp>
        <p:nvSpPr>
          <p:cNvPr id="12" name="文字方塊 2">
            <a:extLst>
              <a:ext uri="{FF2B5EF4-FFF2-40B4-BE49-F238E27FC236}">
                <a16:creationId xmlns:a16="http://schemas.microsoft.com/office/drawing/2014/main" id="{62C4AA73-25A3-4EF0-9014-682359366BA6}"/>
              </a:ext>
            </a:extLst>
          </p:cNvPr>
          <p:cNvSpPr txBox="1"/>
          <p:nvPr/>
        </p:nvSpPr>
        <p:spPr>
          <a:xfrm>
            <a:off x="7021472" y="2976300"/>
            <a:ext cx="2543868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宣告兩個按鈕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2">
            <a:extLst>
              <a:ext uri="{FF2B5EF4-FFF2-40B4-BE49-F238E27FC236}">
                <a16:creationId xmlns:a16="http://schemas.microsoft.com/office/drawing/2014/main" id="{C6067932-E2A9-46F5-9F35-6AB87808FBEA}"/>
              </a:ext>
            </a:extLst>
          </p:cNvPr>
          <p:cNvSpPr txBox="1"/>
          <p:nvPr/>
        </p:nvSpPr>
        <p:spPr>
          <a:xfrm>
            <a:off x="3801036" y="4094046"/>
            <a:ext cx="2429434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播放死亡音效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2087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EndPage.java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FF8F28-D5E5-4509-AD0B-D229B0A3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2" y="1451433"/>
            <a:ext cx="8421275" cy="4134427"/>
          </a:xfrm>
          <a:prstGeom prst="rect">
            <a:avLst/>
          </a:prstGeom>
        </p:spPr>
      </p:pic>
      <p:sp>
        <p:nvSpPr>
          <p:cNvPr id="12" name="文字方塊 2">
            <a:extLst>
              <a:ext uri="{FF2B5EF4-FFF2-40B4-BE49-F238E27FC236}">
                <a16:creationId xmlns:a16="http://schemas.microsoft.com/office/drawing/2014/main" id="{62C4AA73-25A3-4EF0-9014-682359366BA6}"/>
              </a:ext>
            </a:extLst>
          </p:cNvPr>
          <p:cNvSpPr txBox="1"/>
          <p:nvPr/>
        </p:nvSpPr>
        <p:spPr>
          <a:xfrm>
            <a:off x="7562449" y="1954324"/>
            <a:ext cx="2812810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畫出紅色透明背景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2">
            <a:extLst>
              <a:ext uri="{FF2B5EF4-FFF2-40B4-BE49-F238E27FC236}">
                <a16:creationId xmlns:a16="http://schemas.microsoft.com/office/drawing/2014/main" id="{C6067932-E2A9-46F5-9F35-6AB87808FBEA}"/>
              </a:ext>
            </a:extLst>
          </p:cNvPr>
          <p:cNvSpPr txBox="1"/>
          <p:nvPr/>
        </p:nvSpPr>
        <p:spPr>
          <a:xfrm>
            <a:off x="4183422" y="4784328"/>
            <a:ext cx="1613647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畫出按鈕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2">
            <a:extLst>
              <a:ext uri="{FF2B5EF4-FFF2-40B4-BE49-F238E27FC236}">
                <a16:creationId xmlns:a16="http://schemas.microsoft.com/office/drawing/2014/main" id="{F530808A-1E46-43EF-A377-6F66ECDEFDD6}"/>
              </a:ext>
            </a:extLst>
          </p:cNvPr>
          <p:cNvSpPr txBox="1"/>
          <p:nvPr/>
        </p:nvSpPr>
        <p:spPr>
          <a:xfrm>
            <a:off x="8095128" y="4255410"/>
            <a:ext cx="2348753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顯示最終分數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9C5D121-17B7-4449-88CC-BC7C444437F4}"/>
              </a:ext>
            </a:extLst>
          </p:cNvPr>
          <p:cNvSpPr/>
          <p:nvPr/>
        </p:nvSpPr>
        <p:spPr>
          <a:xfrm>
            <a:off x="2187387" y="1954323"/>
            <a:ext cx="5306439" cy="708195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1387B64-0DE7-47AC-B78D-9FA0BDE08F80}"/>
              </a:ext>
            </a:extLst>
          </p:cNvPr>
          <p:cNvSpPr/>
          <p:nvPr/>
        </p:nvSpPr>
        <p:spPr>
          <a:xfrm>
            <a:off x="2187387" y="2717283"/>
            <a:ext cx="8119250" cy="1926435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B1EAB7A-C69E-4D8C-855A-C818891EFAC8}"/>
              </a:ext>
            </a:extLst>
          </p:cNvPr>
          <p:cNvSpPr/>
          <p:nvPr/>
        </p:nvSpPr>
        <p:spPr>
          <a:xfrm>
            <a:off x="2256011" y="4649858"/>
            <a:ext cx="3642766" cy="708195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06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3E3D0C6-F7B1-4F5A-A771-C1F2C34A77E4}"/>
              </a:ext>
            </a:extLst>
          </p:cNvPr>
          <p:cNvSpPr/>
          <p:nvPr/>
        </p:nvSpPr>
        <p:spPr>
          <a:xfrm>
            <a:off x="936812" y="790575"/>
            <a:ext cx="10318376" cy="5276850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控制方式      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鍵盤控制方塊移動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   滑鼠左鍵點擊按鈕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BCE612-8C7A-42AD-8FAA-7A0015210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4" y="2500559"/>
            <a:ext cx="5430549" cy="3075930"/>
          </a:xfrm>
          <a:prstGeom prst="rect">
            <a:avLst/>
          </a:prstGeom>
        </p:spPr>
      </p:pic>
      <p:pic>
        <p:nvPicPr>
          <p:cNvPr id="1026" name="Picture 2" descr="鼠标左键图标图片免费下载_PNG素材_编号zq9iq8j55_图精灵">
            <a:extLst>
              <a:ext uri="{FF2B5EF4-FFF2-40B4-BE49-F238E27FC236}">
                <a16:creationId xmlns:a16="http://schemas.microsoft.com/office/drawing/2014/main" id="{BFC5F1EA-0765-4AAF-B642-DC07A0E6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85" y="2500559"/>
            <a:ext cx="3075930" cy="30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581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EndPage.java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B1682F-4E8B-40C3-A232-18D87E53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82" y="1488141"/>
            <a:ext cx="3315803" cy="4633730"/>
          </a:xfrm>
          <a:prstGeom prst="rect">
            <a:avLst/>
          </a:prstGeom>
        </p:spPr>
      </p:pic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6024301" y="4507171"/>
            <a:ext cx="4282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回傳給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Tetris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哪個按鈕被按下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E3BEC80-BBA7-4A5B-A796-E1ED6DCF2CE1}"/>
              </a:ext>
            </a:extLst>
          </p:cNvPr>
          <p:cNvSpPr/>
          <p:nvPr/>
        </p:nvSpPr>
        <p:spPr>
          <a:xfrm>
            <a:off x="1715082" y="3928930"/>
            <a:ext cx="3072071" cy="2079812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124D364-9D59-4E64-8CD7-CBC813181670}"/>
              </a:ext>
            </a:extLst>
          </p:cNvPr>
          <p:cNvSpPr/>
          <p:nvPr/>
        </p:nvSpPr>
        <p:spPr>
          <a:xfrm>
            <a:off x="1741982" y="1488140"/>
            <a:ext cx="3315803" cy="2402541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81B8B796-20FD-4309-BE6E-DC85C8FDBF15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 flipV="1">
            <a:off x="4787153" y="4738004"/>
            <a:ext cx="1237148" cy="230832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8B3BFE11-0209-43F9-A17A-0F1AB840073B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5057785" y="2358365"/>
            <a:ext cx="823099" cy="331046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5880884" y="1942866"/>
            <a:ext cx="4282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確認移動到哪個按鈕或哪個按鈕被按下。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6375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EndPage.java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B1682F-4E8B-40C3-A232-18D87E53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82" y="1488141"/>
            <a:ext cx="3315803" cy="4633730"/>
          </a:xfrm>
          <a:prstGeom prst="rect">
            <a:avLst/>
          </a:prstGeom>
        </p:spPr>
      </p:pic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6024301" y="4507171"/>
            <a:ext cx="4282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回傳給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Tetris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哪個按鈕被按下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E3BEC80-BBA7-4A5B-A796-E1ED6DCF2CE1}"/>
              </a:ext>
            </a:extLst>
          </p:cNvPr>
          <p:cNvSpPr/>
          <p:nvPr/>
        </p:nvSpPr>
        <p:spPr>
          <a:xfrm>
            <a:off x="1715082" y="3928930"/>
            <a:ext cx="3072071" cy="2079812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124D364-9D59-4E64-8CD7-CBC813181670}"/>
              </a:ext>
            </a:extLst>
          </p:cNvPr>
          <p:cNvSpPr/>
          <p:nvPr/>
        </p:nvSpPr>
        <p:spPr>
          <a:xfrm>
            <a:off x="1741982" y="1488140"/>
            <a:ext cx="3315803" cy="2402541"/>
          </a:xfrm>
          <a:prstGeom prst="roundRect">
            <a:avLst>
              <a:gd name="adj" fmla="val 11926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81B8B796-20FD-4309-BE6E-DC85C8FDBF15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 flipV="1">
            <a:off x="4787153" y="4738004"/>
            <a:ext cx="1237148" cy="230832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8B3BFE11-0209-43F9-A17A-0F1AB840073B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5057785" y="2358365"/>
            <a:ext cx="823099" cy="331046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2">
            <a:extLst>
              <a:ext uri="{FF2B5EF4-FFF2-40B4-BE49-F238E27FC236}">
                <a16:creationId xmlns:a16="http://schemas.microsoft.com/office/drawing/2014/main" id="{399E2201-0564-4212-95BB-43EB1EAE59AF}"/>
              </a:ext>
            </a:extLst>
          </p:cNvPr>
          <p:cNvSpPr txBox="1"/>
          <p:nvPr/>
        </p:nvSpPr>
        <p:spPr>
          <a:xfrm>
            <a:off x="5880884" y="1942866"/>
            <a:ext cx="4282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確認移動到哪個按鈕或哪個按鈕被按下。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035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4370295" y="2584637"/>
            <a:ext cx="3451411" cy="1688726"/>
          </a:xfrm>
          <a:prstGeom prst="roundRect">
            <a:avLst>
              <a:gd name="adj" fmla="val 6175"/>
            </a:avLst>
          </a:prstGeom>
          <a:solidFill>
            <a:schemeClr val="lt1">
              <a:alpha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lang="en-US" altLang="zh-TW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7348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62898E56-115F-4E07-AB59-530A8CCCE1A9}"/>
              </a:ext>
            </a:extLst>
          </p:cNvPr>
          <p:cNvSpPr/>
          <p:nvPr/>
        </p:nvSpPr>
        <p:spPr>
          <a:xfrm>
            <a:off x="918883" y="440391"/>
            <a:ext cx="10354235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結論  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		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麥塊本身方方塊塊的形狀，很實適合當作俄羅斯方塊遊玩。 為了盡量接近麥塊畫面，本遊戲採用大量麥塊素材，從背景到按鈕本身，方塊掉落的畫面也是參考麥塊的工作檯的顏色與佈局，背景音樂也是麥塊常見的背景音樂。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麥塊方塊種類豐富，可以添加很多特殊效果的方塊。本人也有設計方塊的特殊效果，並且且能按照一定機率生成出來，例如沙子方塊底部沒方塊則會崩塌、</a:t>
            </a:r>
            <a:r>
              <a:rPr lang="en-US" altLang="zh-TW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TNT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方塊被消除時會爆炸等等，但礙於時間關係無法開發出來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。請各位敬請期待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V2</a:t>
            </a:r>
            <a:r>
              <a:rPr lang="zh-TW" altLang="en-US" sz="32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版本。</a:t>
            </a:r>
            <a:r>
              <a:rPr lang="en-US" altLang="zh-TW" sz="32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4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9286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7B5BCC-CC53-4917-94F0-5983883150FF}"/>
              </a:ext>
            </a:extLst>
          </p:cNvPr>
          <p:cNvSpPr/>
          <p:nvPr/>
        </p:nvSpPr>
        <p:spPr>
          <a:xfrm>
            <a:off x="1407459" y="549088"/>
            <a:ext cx="9377083" cy="5759824"/>
          </a:xfrm>
          <a:prstGeom prst="roundRect">
            <a:avLst>
              <a:gd name="adj" fmla="val 6175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圖片連結</a:t>
            </a:r>
            <a:r>
              <a:rPr lang="zh-TW" altLang="en-US" sz="3600" u="sng" dirty="0"/>
              <a:t>                                                  </a:t>
            </a:r>
            <a:r>
              <a:rPr lang="en-US" altLang="zh-TW" sz="4800" u="sng" dirty="0">
                <a:noFill/>
              </a:rPr>
              <a:t>1</a:t>
            </a:r>
            <a:r>
              <a:rPr lang="zh-TW" altLang="en-US" sz="4800" u="sng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https://i-chentsai.innovarad.tw/2019/02/minecraft_worksheet.html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https://www.hk01.com/%E9%81%8A%E6%88%B2%E5%8B%95%E6%BC%AB/87766/minecraft-aaa-%E7%B4%9A%E7%8D%A8%E7%AB%8B%E9%81%8A%E6%88%B2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設定頁面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SettingPage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https://zh.pngtree.com/freebackground/minecraft-island-with-trees-under-a-sky_2773506.html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https://technews.tw/2019/05/21/minecraft-total-sales-global/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https://www.ttshow.tw/article/67517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hlinkClick r:id="rId7"/>
              </a:rPr>
              <a:t>https://www.4gamers.com.tw/news/detail/54337/after-minecraft-says-no-nft-worlds-vows-to-make-its-own-game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hlinkClick r:id="rId8"/>
              </a:rPr>
              <a:t>https://zh.lovepik.com/image-361337675/exploring-the-background-of-minecrafts-old-village-houses.html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  <a:hlinkClick r:id="rId9"/>
              </a:rPr>
              <a:t>https://zh.lovepik.com/image-361412242/majestic-minecraft-castle-amidst-mountainous-landscapes-a-captivating-background.html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www.google.com/url?sa=i&amp;url=https%3A%2F%2Fwww.newmobilelife.com%2F2020%2F07%2F20%2Fminecraft-title-screen-world-seed%2F&amp;psig=AOvVaw1nZh38urI5hm1droqvshUQ&amp;ust=1716218846720000&amp;source=images&amp;cd=vfe&amp;opi=89978449&amp;ved=0CBIQjRxqFwoTCLjrvsiDmoYDFQAAAAAdAAAAABAJ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https://616pic.com/sucai/zq9iq8j55.html</a:t>
            </a:r>
          </a:p>
        </p:txBody>
      </p:sp>
    </p:spTree>
    <p:extLst>
      <p:ext uri="{BB962C8B-B14F-4D97-AF65-F5344CB8AC3E}">
        <p14:creationId xmlns:p14="http://schemas.microsoft.com/office/powerpoint/2010/main" val="232099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1407459" y="2279278"/>
            <a:ext cx="9377083" cy="1584512"/>
          </a:xfrm>
          <a:prstGeom prst="roundRect">
            <a:avLst>
              <a:gd name="adj" fmla="val 6175"/>
            </a:avLst>
          </a:prstGeom>
          <a:solidFill>
            <a:schemeClr val="lt1">
              <a:alpha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主程式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6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main , Tetris</a:t>
            </a:r>
            <a:endParaRPr lang="en-US" altLang="zh-TW" sz="6000" u="sng" dirty="0"/>
          </a:p>
        </p:txBody>
      </p:sp>
    </p:spTree>
    <p:extLst>
      <p:ext uri="{BB962C8B-B14F-4D97-AF65-F5344CB8AC3E}">
        <p14:creationId xmlns:p14="http://schemas.microsoft.com/office/powerpoint/2010/main" val="292225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36812" y="440391"/>
            <a:ext cx="10318376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main.java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5BFAF9-5F2F-4860-BDA6-D997AEE4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96" y="1505479"/>
            <a:ext cx="7497932" cy="4626383"/>
          </a:xfrm>
          <a:prstGeom prst="rect">
            <a:avLst/>
          </a:prstGeom>
        </p:spPr>
      </p:pic>
      <p:sp>
        <p:nvSpPr>
          <p:cNvPr id="4" name="文字方塊 2">
            <a:extLst>
              <a:ext uri="{FF2B5EF4-FFF2-40B4-BE49-F238E27FC236}">
                <a16:creationId xmlns:a16="http://schemas.microsoft.com/office/drawing/2014/main" id="{C9948C36-AC42-4288-ACF2-44535506EA9C}"/>
              </a:ext>
            </a:extLst>
          </p:cNvPr>
          <p:cNvSpPr txBox="1"/>
          <p:nvPr/>
        </p:nvSpPr>
        <p:spPr>
          <a:xfrm>
            <a:off x="8811312" y="2723073"/>
            <a:ext cx="2373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這個程式透過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Jframe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呼叫自己的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Tetris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程式並運行遊戲。</a:t>
            </a:r>
          </a:p>
        </p:txBody>
      </p:sp>
    </p:spTree>
    <p:extLst>
      <p:ext uri="{BB962C8B-B14F-4D97-AF65-F5344CB8AC3E}">
        <p14:creationId xmlns:p14="http://schemas.microsoft.com/office/powerpoint/2010/main" val="3504484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36812" y="440391"/>
            <a:ext cx="10318376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Tetris.java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4" name="文字方塊 2">
            <a:extLst>
              <a:ext uri="{FF2B5EF4-FFF2-40B4-BE49-F238E27FC236}">
                <a16:creationId xmlns:a16="http://schemas.microsoft.com/office/drawing/2014/main" id="{C9948C36-AC42-4288-ACF2-44535506EA9C}"/>
              </a:ext>
            </a:extLst>
          </p:cNvPr>
          <p:cNvSpPr txBox="1"/>
          <p:nvPr/>
        </p:nvSpPr>
        <p:spPr>
          <a:xfrm>
            <a:off x="7862324" y="2068615"/>
            <a:ext cx="254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先宣告所有頁面。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CA9D23-1E8A-47AF-BE86-6068C3DB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63" y="1452282"/>
            <a:ext cx="6266606" cy="414169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C5906FDB-450C-4CCD-9D6B-3381EAE1136B}"/>
              </a:ext>
            </a:extLst>
          </p:cNvPr>
          <p:cNvSpPr/>
          <p:nvPr/>
        </p:nvSpPr>
        <p:spPr>
          <a:xfrm>
            <a:off x="1595718" y="1801906"/>
            <a:ext cx="1810870" cy="986118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F7C1BF04-3D1D-47C5-A2AC-F9A81694BA15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406588" y="2294965"/>
            <a:ext cx="4455736" cy="4483"/>
          </a:xfrm>
          <a:prstGeom prst="bent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2">
            <a:extLst>
              <a:ext uri="{FF2B5EF4-FFF2-40B4-BE49-F238E27FC236}">
                <a16:creationId xmlns:a16="http://schemas.microsoft.com/office/drawing/2014/main" id="{BF7B9ACA-6563-438D-B640-EE7FEBBFB1BD}"/>
              </a:ext>
            </a:extLst>
          </p:cNvPr>
          <p:cNvSpPr txBox="1"/>
          <p:nvPr/>
        </p:nvSpPr>
        <p:spPr>
          <a:xfrm>
            <a:off x="7814047" y="2788867"/>
            <a:ext cx="3193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宣告一個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Robot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模擬輸入鍵盤，並且宣告畫布、鍵盤與滑鼠。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5A39D49-2F37-47E3-87FC-1B23830FA901}"/>
              </a:ext>
            </a:extLst>
          </p:cNvPr>
          <p:cNvSpPr/>
          <p:nvPr/>
        </p:nvSpPr>
        <p:spPr>
          <a:xfrm>
            <a:off x="1595718" y="2788024"/>
            <a:ext cx="3765178" cy="1331257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C29EA0E9-5FF0-4574-9ECE-1FA1176602D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5360896" y="3389032"/>
            <a:ext cx="2453151" cy="64621"/>
          </a:xfrm>
          <a:prstGeom prst="bentConnector3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DEF9C419-4583-49B1-B79D-7EBFA919F143}"/>
              </a:ext>
            </a:extLst>
          </p:cNvPr>
          <p:cNvSpPr/>
          <p:nvPr/>
        </p:nvSpPr>
        <p:spPr>
          <a:xfrm>
            <a:off x="1595717" y="5154696"/>
            <a:ext cx="5853953" cy="51996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7928920" y="4611083"/>
            <a:ext cx="3193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宣告一個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Hashmap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，讓主程式可以快速抓取下一個頁面。</a:t>
            </a:r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3C32672D-920C-4357-84C4-914F41D5F62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449668" y="5211248"/>
            <a:ext cx="479252" cy="227618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509BB4-E504-4AF3-A82C-5D4281280A58}"/>
              </a:ext>
            </a:extLst>
          </p:cNvPr>
          <p:cNvSpPr/>
          <p:nvPr/>
        </p:nvSpPr>
        <p:spPr>
          <a:xfrm>
            <a:off x="936812" y="440391"/>
            <a:ext cx="10318376" cy="5977218"/>
          </a:xfrm>
          <a:prstGeom prst="roundRect">
            <a:avLst>
              <a:gd name="adj" fmla="val 1817"/>
            </a:avLst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 Tetris.java                           </a:t>
            </a:r>
            <a:r>
              <a:rPr lang="en-US" altLang="zh-TW" sz="3600" u="sng" dirty="0">
                <a:noFill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36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19FE9A0-D70C-40AA-93A6-8B60E60C2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23" y="1239769"/>
            <a:ext cx="6274745" cy="5058226"/>
          </a:xfrm>
          <a:prstGeom prst="rect">
            <a:avLst/>
          </a:prstGeom>
        </p:spPr>
      </p:pic>
      <p:sp>
        <p:nvSpPr>
          <p:cNvPr id="16" name="文字方塊 2">
            <a:extLst>
              <a:ext uri="{FF2B5EF4-FFF2-40B4-BE49-F238E27FC236}">
                <a16:creationId xmlns:a16="http://schemas.microsoft.com/office/drawing/2014/main" id="{BF7B9ACA-6563-438D-B640-EE7FEBBFB1BD}"/>
              </a:ext>
            </a:extLst>
          </p:cNvPr>
          <p:cNvSpPr txBox="1"/>
          <p:nvPr/>
        </p:nvSpPr>
        <p:spPr>
          <a:xfrm>
            <a:off x="7814047" y="2788867"/>
            <a:ext cx="3193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初始化參數、設定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Jpanel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和添加滑鼠以及鍵盤。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5A39D49-2F37-47E3-87FC-1B23830FA901}"/>
              </a:ext>
            </a:extLst>
          </p:cNvPr>
          <p:cNvSpPr/>
          <p:nvPr/>
        </p:nvSpPr>
        <p:spPr>
          <a:xfrm>
            <a:off x="1595716" y="1709567"/>
            <a:ext cx="5136777" cy="2100434"/>
          </a:xfrm>
          <a:prstGeom prst="roundRect">
            <a:avLst>
              <a:gd name="adj" fmla="val 7277"/>
            </a:avLst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C29EA0E9-5FF0-4574-9ECE-1FA1176602D1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6732493" y="2759784"/>
            <a:ext cx="1081554" cy="629248"/>
          </a:xfrm>
          <a:prstGeom prst="bentConnector3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DEF9C419-4583-49B1-B79D-7EBFA919F143}"/>
              </a:ext>
            </a:extLst>
          </p:cNvPr>
          <p:cNvSpPr/>
          <p:nvPr/>
        </p:nvSpPr>
        <p:spPr>
          <a:xfrm>
            <a:off x="1595716" y="3932813"/>
            <a:ext cx="3720355" cy="2100434"/>
          </a:xfrm>
          <a:prstGeom prst="roundRect">
            <a:avLst>
              <a:gd name="adj" fmla="val 8131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2">
            <a:extLst>
              <a:ext uri="{FF2B5EF4-FFF2-40B4-BE49-F238E27FC236}">
                <a16:creationId xmlns:a16="http://schemas.microsoft.com/office/drawing/2014/main" id="{A4D72748-8360-44E2-81B4-68CAAF797C92}"/>
              </a:ext>
            </a:extLst>
          </p:cNvPr>
          <p:cNvSpPr txBox="1"/>
          <p:nvPr/>
        </p:nvSpPr>
        <p:spPr>
          <a:xfrm>
            <a:off x="7745506" y="4611083"/>
            <a:ext cx="3376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頁面初始化，並放入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hashmap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3C32672D-920C-4357-84C4-914F41D5F62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316071" y="4983030"/>
            <a:ext cx="2429435" cy="43552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0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1556</Words>
  <Application>Microsoft Office PowerPoint</Application>
  <PresentationFormat>寬螢幕</PresentationFormat>
  <Paragraphs>183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1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麥塊(俄羅斯方塊)方塊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麥塊(俄羅斯方塊)方塊</dc:title>
  <dc:creator>zero</dc:creator>
  <cp:lastModifiedBy>zero</cp:lastModifiedBy>
  <cp:revision>71</cp:revision>
  <dcterms:created xsi:type="dcterms:W3CDTF">2024-05-18T08:20:20Z</dcterms:created>
  <dcterms:modified xsi:type="dcterms:W3CDTF">2024-05-19T15:48:26Z</dcterms:modified>
</cp:coreProperties>
</file>